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85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C93D645-1DE4-4FEE-9AB0-57B112BC4984}" type="datetimeFigureOut">
              <a:rPr lang="en-US" smtClean="0"/>
              <a:pPr/>
              <a:t>11/15/2013</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CE4DECAC-B015-4AFF-9B14-8489BB7F1F9F}"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93D645-1DE4-4FEE-9AB0-57B112BC4984}" type="datetimeFigureOut">
              <a:rPr lang="en-US" smtClean="0"/>
              <a:pPr/>
              <a:t>11/15/2013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4DECAC-B015-4AFF-9B14-8489BB7F1F9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93D645-1DE4-4FEE-9AB0-57B112BC4984}" type="datetimeFigureOut">
              <a:rPr lang="en-US" smtClean="0"/>
              <a:pPr/>
              <a:t>11/15/2013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4DECAC-B015-4AFF-9B14-8489BB7F1F9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93D645-1DE4-4FEE-9AB0-57B112BC4984}" type="datetimeFigureOut">
              <a:rPr lang="en-US" smtClean="0"/>
              <a:pPr/>
              <a:t>11/15/2013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4DECAC-B015-4AFF-9B14-8489BB7F1F9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C93D645-1DE4-4FEE-9AB0-57B112BC4984}" type="datetimeFigureOut">
              <a:rPr lang="en-US" smtClean="0"/>
              <a:pPr/>
              <a:t>11/15/2013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4DECAC-B015-4AFF-9B14-8489BB7F1F9F}"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C93D645-1DE4-4FEE-9AB0-57B112BC4984}" type="datetimeFigureOut">
              <a:rPr lang="en-US" smtClean="0"/>
              <a:pPr/>
              <a:t>11/15/2013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4DECAC-B015-4AFF-9B14-8489BB7F1F9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C93D645-1DE4-4FEE-9AB0-57B112BC4984}" type="datetimeFigureOut">
              <a:rPr lang="en-US" smtClean="0"/>
              <a:pPr/>
              <a:t>11/15/2013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E4DECAC-B015-4AFF-9B14-8489BB7F1F9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C93D645-1DE4-4FEE-9AB0-57B112BC4984}" type="datetimeFigureOut">
              <a:rPr lang="en-US" smtClean="0"/>
              <a:pPr/>
              <a:t>11/15/2013</a:t>
            </a:fld>
            <a:endParaRPr lang="en-US" dirty="0"/>
          </a:p>
        </p:txBody>
      </p:sp>
      <p:sp>
        <p:nvSpPr>
          <p:cNvPr id="8" name="Slide Number Placeholder 7"/>
          <p:cNvSpPr>
            <a:spLocks noGrp="1"/>
          </p:cNvSpPr>
          <p:nvPr>
            <p:ph type="sldNum" sz="quarter" idx="11"/>
          </p:nvPr>
        </p:nvSpPr>
        <p:spPr/>
        <p:txBody>
          <a:bodyPr/>
          <a:lstStyle/>
          <a:p>
            <a:fld id="{CE4DECAC-B015-4AFF-9B14-8489BB7F1F9F}"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93D645-1DE4-4FEE-9AB0-57B112BC4984}" type="datetimeFigureOut">
              <a:rPr lang="en-US" smtClean="0"/>
              <a:pPr/>
              <a:t>11/15/2013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E4DECAC-B015-4AFF-9B14-8489BB7F1F9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C93D645-1DE4-4FEE-9AB0-57B112BC4984}" type="datetimeFigureOut">
              <a:rPr lang="en-US" smtClean="0"/>
              <a:pPr/>
              <a:t>11/15/2013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CE4DECAC-B015-4AFF-9B14-8489BB7F1F9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9C93D645-1DE4-4FEE-9AB0-57B112BC4984}" type="datetimeFigureOut">
              <a:rPr lang="en-US" smtClean="0"/>
              <a:pPr/>
              <a:t>11/15/2013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4DECAC-B015-4AFF-9B14-8489BB7F1F9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C93D645-1DE4-4FEE-9AB0-57B112BC4984}" type="datetimeFigureOut">
              <a:rPr lang="en-US" smtClean="0"/>
              <a:pPr/>
              <a:t>11/15/2013</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CE4DECAC-B015-4AFF-9B14-8489BB7F1F9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lstStyle/>
          <a:p>
            <a:r>
              <a:rPr lang="en-US" dirty="0" smtClean="0"/>
              <a:t>Disclaimer</a:t>
            </a:r>
            <a:endParaRPr lang="en-US" dirty="0"/>
          </a:p>
        </p:txBody>
      </p:sp>
      <p:sp>
        <p:nvSpPr>
          <p:cNvPr id="4" name="Content Placeholder 3"/>
          <p:cNvSpPr>
            <a:spLocks noGrp="1"/>
          </p:cNvSpPr>
          <p:nvPr>
            <p:ph idx="1"/>
          </p:nvPr>
        </p:nvSpPr>
        <p:spPr>
          <a:xfrm>
            <a:off x="304800" y="1143000"/>
            <a:ext cx="8534400" cy="5257800"/>
          </a:xfrm>
        </p:spPr>
        <p:txBody>
          <a:bodyPr>
            <a:normAutofit fontScale="25000" lnSpcReduction="20000"/>
          </a:bodyPr>
          <a:lstStyle/>
          <a:p>
            <a:pPr>
              <a:buNone/>
            </a:pPr>
            <a:endParaRPr lang="en-US" sz="3700" dirty="0" smtClean="0"/>
          </a:p>
          <a:p>
            <a:pPr>
              <a:lnSpc>
                <a:spcPct val="120000"/>
              </a:lnSpc>
            </a:pPr>
            <a:r>
              <a:rPr lang="en-CA" sz="4800" b="1" u="sng" dirty="0" smtClean="0"/>
              <a:t>Golden Zone </a:t>
            </a:r>
            <a:r>
              <a:rPr lang="en-CA" sz="4800" b="1" u="sng" dirty="0" smtClean="0"/>
              <a:t>Trading </a:t>
            </a:r>
            <a:r>
              <a:rPr lang="en-CA" sz="4800" dirty="0" smtClean="0"/>
              <a:t>has </a:t>
            </a:r>
            <a:r>
              <a:rPr lang="en-CA" sz="4800" dirty="0" smtClean="0"/>
              <a:t>no financial interest in the outcome of any trades mentioned herein.  There is a substantial risk of loss when trading securities.  You need to determine your own suitability to trade them.  There may be tax consequences for short term profits or losses on trades.  Consult </a:t>
            </a:r>
            <a:r>
              <a:rPr lang="en-CA" sz="4800" dirty="0" smtClean="0"/>
              <a:t>your </a:t>
            </a:r>
            <a:r>
              <a:rPr lang="en-CA" sz="4800" dirty="0" smtClean="0"/>
              <a:t>tax professional or advisor for details on these if applicable.  Neither Golden Zone Trading, nor its principles or employees are licensed brokers or advisors.  Becoming a subscriber and/or trading any of these lessons or strategies presumes you have fully read and understood the risk involved in trading as set forth below:</a:t>
            </a:r>
          </a:p>
          <a:p>
            <a:pPr>
              <a:lnSpc>
                <a:spcPct val="120000"/>
              </a:lnSpc>
            </a:pPr>
            <a:endParaRPr lang="en-CA" sz="4800" dirty="0" smtClean="0"/>
          </a:p>
          <a:p>
            <a:pPr>
              <a:lnSpc>
                <a:spcPct val="120000"/>
              </a:lnSpc>
            </a:pPr>
            <a:r>
              <a:rPr lang="en-US" sz="4800" b="1" u="sng" dirty="0" smtClean="0"/>
              <a:t>Golden Zone Trading </a:t>
            </a:r>
            <a:r>
              <a:rPr lang="en-US" sz="4800" dirty="0" smtClean="0"/>
              <a:t>offers services and products for educational purposes only. The generic market recommendations provided by us are based solely on the judgment of our personnel and should be considered as such. You acknowledge that you enter into any transactions relying on your own judgment. Any market recommendations provided by us are generic only and may or may not be consistent with the market positions or intentions of our firm and/or our affiliates. Any opinions, news, research, </a:t>
            </a:r>
            <a:r>
              <a:rPr lang="en-US" sz="4800" dirty="0" smtClean="0"/>
              <a:t>analysis</a:t>
            </a:r>
            <a:r>
              <a:rPr lang="en-US" sz="4800" dirty="0" smtClean="0"/>
              <a:t>, prices, or other information contained on our website or by presentation of our material is provided as general market commentary, and do not constitute investment advice.</a:t>
            </a:r>
          </a:p>
          <a:p>
            <a:pPr>
              <a:lnSpc>
                <a:spcPct val="120000"/>
              </a:lnSpc>
              <a:buNone/>
            </a:pPr>
            <a:endParaRPr lang="en-US" sz="4800" dirty="0" smtClean="0"/>
          </a:p>
          <a:p>
            <a:pPr>
              <a:lnSpc>
                <a:spcPct val="120000"/>
              </a:lnSpc>
            </a:pPr>
            <a:r>
              <a:rPr lang="en-US" sz="4800" b="1" u="sng" dirty="0" smtClean="0"/>
              <a:t>CFTC RULE 4.41 </a:t>
            </a:r>
            <a:r>
              <a:rPr lang="en-US" sz="4800" dirty="0" smtClean="0"/>
              <a:t>– Hypothetical performance results have many inherent limitations, some of which are described below. No representation is being made that any account will or is likely to achieve profits or losses similar to those shown. In fact, there are frequently sharp differences between hypothetical performance results and the actual results subsequently achieved by any particular trading program. One of the limitations of hypothetical performance results is that they are generally prepared with the benefit of hindsight. In addition, hypothetical trading does not involve financial risk, and no hypothetical trading record can completely account for the impact of financial risk in actual trading. For example, the ability to withstand losses or to adhere to a particular trading program in spite of trading losses are material points which can also adversely affect actual trading results. There are numerous other factors related to the markets in general or to the implementation of any specific trading program which cannot be fully accounted for in the preparation of hypothetical performance results and all of which can adversely affect actual trading results.</a:t>
            </a:r>
          </a:p>
          <a:p>
            <a:endParaRPr lang="en-US" sz="56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133</TotalTime>
  <Words>417</Words>
  <Application>Microsoft Office PowerPoint</Application>
  <PresentationFormat>On-screen Show (4:3)</PresentationFormat>
  <Paragraphs>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Technic</vt:lpstr>
      <vt:lpstr>Disclaimer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 Disclaimer</dc:title>
  <dc:creator>Sarhan</dc:creator>
  <cp:lastModifiedBy>Sarhan</cp:lastModifiedBy>
  <cp:revision>15</cp:revision>
  <dcterms:created xsi:type="dcterms:W3CDTF">2012-10-24T01:33:22Z</dcterms:created>
  <dcterms:modified xsi:type="dcterms:W3CDTF">2013-11-15T17:41:37Z</dcterms:modified>
</cp:coreProperties>
</file>